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93" r:id="rId10"/>
    <p:sldId id="291" r:id="rId11"/>
    <p:sldId id="292" r:id="rId12"/>
    <p:sldId id="278" r:id="rId13"/>
    <p:sldId id="279" r:id="rId14"/>
    <p:sldId id="280" r:id="rId15"/>
    <p:sldId id="281" r:id="rId16"/>
    <p:sldId id="288" r:id="rId17"/>
    <p:sldId id="282" r:id="rId18"/>
    <p:sldId id="283" r:id="rId19"/>
    <p:sldId id="284" r:id="rId20"/>
    <p:sldId id="289" r:id="rId21"/>
    <p:sldId id="285" r:id="rId22"/>
    <p:sldId id="287" r:id="rId23"/>
    <p:sldId id="266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0" autoAdjust="0"/>
    <p:restoredTop sz="96441" autoAdjust="0"/>
  </p:normalViewPr>
  <p:slideViewPr>
    <p:cSldViewPr snapToGrid="0" showGuides="1">
      <p:cViewPr varScale="1">
        <p:scale>
          <a:sx n="86" d="100"/>
          <a:sy n="86" d="100"/>
        </p:scale>
        <p:origin x="523" y="8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21/07/2021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21/07/2021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69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2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6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21/07/2021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s288702@studenti.polito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s292399@studenti.polito.it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  <p:sp>
        <p:nvSpPr>
          <p:cNvPr id="16" name="Casella di testo 20">
            <a:extLst>
              <a:ext uri="{FF2B5EF4-FFF2-40B4-BE49-F238E27FC236}">
                <a16:creationId xmlns:a16="http://schemas.microsoft.com/office/drawing/2014/main" id="{05B36135-A081-4CFE-B1DD-1208401A2026}"/>
              </a:ext>
            </a:extLst>
          </p:cNvPr>
          <p:cNvSpPr txBox="1"/>
          <p:nvPr/>
        </p:nvSpPr>
        <p:spPr>
          <a:xfrm>
            <a:off x="3428575" y="5993468"/>
            <a:ext cx="533319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dirty="0">
                <a:solidFill>
                  <a:schemeClr val="bg1"/>
                </a:solidFill>
              </a:rPr>
              <a:t>Giulio Nenna 		</a:t>
            </a:r>
            <a:r>
              <a:rPr lang="it-IT" dirty="0">
                <a:solidFill>
                  <a:schemeClr val="bg1"/>
                </a:solidFill>
                <a:hlinkClick r:id="rId6"/>
              </a:rPr>
              <a:t>s292399@studenti.polito.it</a:t>
            </a: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r>
              <a:rPr lang="it-IT" dirty="0">
                <a:solidFill>
                  <a:schemeClr val="bg1"/>
                </a:solidFill>
              </a:rPr>
              <a:t>Giuseppe Marco Paonessa    </a:t>
            </a:r>
            <a:r>
              <a:rPr lang="it-IT" dirty="0">
                <a:solidFill>
                  <a:schemeClr val="bg1"/>
                </a:solidFill>
                <a:hlinkClick r:id="rId7"/>
              </a:rPr>
              <a:t>s288702@studenti.polito.it</a:t>
            </a: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endParaRPr lang="it-IT" dirty="0">
              <a:solidFill>
                <a:schemeClr val="bg1"/>
              </a:solidFill>
            </a:endParaRPr>
          </a:p>
          <a:p>
            <a:pPr rtl="0">
              <a:tabLst>
                <a:tab pos="347663" algn="l"/>
              </a:tabLst>
            </a:pP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nei cluster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2810"/>
              </p:ext>
            </p:extLst>
          </p:nvPr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 rowSpan="2"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 rowSpan="3"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 rowSpan="3"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125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nell’intero dataset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1444"/>
              </p:ext>
            </p:extLst>
          </p:nvPr>
        </p:nvGraphicFramePr>
        <p:xfrm>
          <a:off x="1559131" y="1584402"/>
          <a:ext cx="9073738" cy="368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154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3172568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78818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152111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New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5,38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Mask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r>
                        <a:rPr lang="it-IT" dirty="0"/>
                        <a:t>Positive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Johnson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3,57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Astrazeneca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3,81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Trillion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Relief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2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56989" y="165381"/>
            <a:ext cx="40780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654791" y="-685253"/>
            <a:ext cx="10998141" cy="588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svolta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SentimentIntensityAnalyzer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del package Python </a:t>
            </a:r>
            <a:r>
              <a:rPr lang="en-US" dirty="0" err="1">
                <a:latin typeface="Consolas" panose="020B0609020204030204" pitchFamily="49" charset="0"/>
              </a:rPr>
              <a:t>nltk.sentiment</a:t>
            </a:r>
            <a:r>
              <a:rPr lang="en-US" dirty="0"/>
              <a:t>.  Di </a:t>
            </a:r>
            <a:r>
              <a:rPr lang="en-US" dirty="0" err="1"/>
              <a:t>ogni</a:t>
            </a:r>
            <a:r>
              <a:rPr lang="en-US" dirty="0"/>
              <a:t> tweet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calcolata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e </a:t>
            </a:r>
            <a:r>
              <a:rPr lang="en-US" dirty="0" err="1"/>
              <a:t>analizzata</a:t>
            </a:r>
            <a:r>
              <a:rPr lang="en-US" dirty="0"/>
              <a:t> in </a:t>
            </a:r>
            <a:r>
              <a:rPr lang="en-US" dirty="0" err="1"/>
              <a:t>relazione</a:t>
            </a:r>
            <a:r>
              <a:rPr lang="en-US" dirty="0"/>
              <a:t> ad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. In </a:t>
            </a:r>
            <a:r>
              <a:rPr lang="en-US" dirty="0" err="1"/>
              <a:t>particolare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" y="3808838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1696992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</a:t>
            </a:r>
            <a:r>
              <a:rPr lang="en-US" dirty="0" err="1"/>
              <a:t>determinata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908040" y="2581787"/>
            <a:ext cx="5923280" cy="4276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ad </a:t>
            </a:r>
            <a:r>
              <a:rPr lang="en-US" dirty="0" err="1"/>
              <a:t>attuare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69699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27982"/>
            <a:ext cx="1206155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likes </a:t>
            </a:r>
            <a:r>
              <a:rPr lang="en-US" dirty="0" err="1"/>
              <a:t>sia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il </a:t>
            </a:r>
            <a:r>
              <a:rPr lang="en-US" dirty="0" err="1"/>
              <a:t>concetto</a:t>
            </a:r>
            <a:r>
              <a:rPr lang="en-US" dirty="0"/>
              <a:t> espresso da </a:t>
            </a:r>
            <a:r>
              <a:rPr lang="en-US" dirty="0" err="1"/>
              <a:t>ciascun</a:t>
            </a:r>
            <a:r>
              <a:rPr lang="en-US" dirty="0"/>
              <a:t> tweet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condiviso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utenti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50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84591"/>
            <a:ext cx="1042436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 nota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una </a:t>
            </a:r>
            <a:r>
              <a:rPr lang="en-US" dirty="0" err="1"/>
              <a:t>disparità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retweet di tweet con </a:t>
            </a:r>
            <a:r>
              <a:rPr lang="en-US" dirty="0" err="1"/>
              <a:t>polarità</a:t>
            </a:r>
            <a:r>
              <a:rPr lang="en-US" dirty="0"/>
              <a:t> negative e positive.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DD8698-2C44-470B-A2B7-58AA58D7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215867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come </a:t>
            </a:r>
            <a:r>
              <a:rPr lang="en-US" dirty="0" err="1"/>
              <a:t>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15616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089588" y="2361926"/>
            <a:ext cx="5956686" cy="4119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2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ed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CDEF3-95F6-461D-A9FD-238A5A28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52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217916" y="2140939"/>
            <a:ext cx="5790368" cy="503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negative e positive.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6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912532-1868-41BC-BEA2-7F15DB29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5948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studenti</a:t>
            </a:r>
            <a:r>
              <a:rPr lang="en-US" dirty="0"/>
              <a:t>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53093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C798FF-57C4-4F8D-A850-89FD537D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8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1548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5307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5" y="913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2266948" y="656241"/>
            <a:ext cx="7658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r>
              <a:rPr lang="it-IT" sz="1600" dirty="0">
                <a:solidFill>
                  <a:srgbClr val="30353F"/>
                </a:solidFill>
              </a:rPr>
              <a:t> relativa agli hashtags estratti da ciascun tweet di tutto il dataset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FAB00D-66BE-43B0-B1AD-E5E942D1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70" y="1497313"/>
            <a:ext cx="6361259" cy="357762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F0E7669-B4DA-4B92-8176-EDA5BF0C3060}"/>
              </a:ext>
            </a:extLst>
          </p:cNvPr>
          <p:cNvSpPr txBox="1"/>
          <p:nvPr/>
        </p:nvSpPr>
        <p:spPr>
          <a:xfrm>
            <a:off x="2867383" y="5425474"/>
            <a:ext cx="6457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solidFill>
                  <a:srgbClr val="30353F"/>
                </a:solidFill>
              </a:rPr>
              <a:t>Essendo la maggior parte di tweet priva di hashtags non è stato possibile ricavare informazioni utili dagli hashtag estratti relativi a ciascun cluster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023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2609</TotalTime>
  <Words>1503</Words>
  <Application>Microsoft Office PowerPoint</Application>
  <PresentationFormat>Widescreen</PresentationFormat>
  <Paragraphs>291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Giuseppe</cp:lastModifiedBy>
  <cp:revision>68</cp:revision>
  <dcterms:created xsi:type="dcterms:W3CDTF">2021-07-13T16:13:00Z</dcterms:created>
  <dcterms:modified xsi:type="dcterms:W3CDTF">2021-07-21T11:17:51Z</dcterms:modified>
</cp:coreProperties>
</file>